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3"/>
  </p:notesMasterIdLst>
  <p:sldIdLst>
    <p:sldId id="256" r:id="rId3"/>
    <p:sldId id="300" r:id="rId4"/>
    <p:sldId id="302" r:id="rId5"/>
    <p:sldId id="303" r:id="rId6"/>
    <p:sldId id="307" r:id="rId7"/>
    <p:sldId id="304" r:id="rId8"/>
    <p:sldId id="314" r:id="rId9"/>
    <p:sldId id="316" r:id="rId10"/>
    <p:sldId id="315" r:id="rId11"/>
    <p:sldId id="320" r:id="rId12"/>
    <p:sldId id="306" r:id="rId13"/>
    <p:sldId id="317" r:id="rId14"/>
    <p:sldId id="308" r:id="rId15"/>
    <p:sldId id="318" r:id="rId16"/>
    <p:sldId id="309" r:id="rId17"/>
    <p:sldId id="310" r:id="rId18"/>
    <p:sldId id="319" r:id="rId19"/>
    <p:sldId id="311" r:id="rId20"/>
    <p:sldId id="312" r:id="rId21"/>
    <p:sldId id="299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Catamaran" panose="020B0604020202020204" charset="0"/>
      <p:regular r:id="rId25"/>
      <p:bold r:id="rId26"/>
    </p:embeddedFont>
    <p:embeddedFont>
      <p:font typeface="Lexend Deca" panose="020B0604020202020204" charset="0"/>
      <p:regular r:id="rId27"/>
      <p:bold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</p:embeddedFont>
    <p:embeddedFont>
      <p:font typeface="Ubuntu" panose="020B05040306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AF3AE6-FB57-42CD-945E-FAE10B955A51}">
  <a:tblStyle styleId="{C2AF3AE6-FB57-42CD-945E-FAE10B955A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09" autoAdjust="0"/>
    <p:restoredTop sz="94353" autoAdjust="0"/>
  </p:normalViewPr>
  <p:slideViewPr>
    <p:cSldViewPr snapToGrid="0">
      <p:cViewPr varScale="1">
        <p:scale>
          <a:sx n="92" d="100"/>
          <a:sy n="92" d="100"/>
        </p:scale>
        <p:origin x="57" y="1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2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3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4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5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6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7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 idx="8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9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13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4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5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7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8" name="Google Shape;58;p11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5F3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8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5F3ED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50" y="1388417"/>
            <a:ext cx="7717500" cy="14846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Ubuntu" panose="020B0504030602030204" pitchFamily="34" charset="0"/>
              </a:rPr>
              <a:t>EcoToday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ru-RU" sz="2800" dirty="0">
                <a:latin typeface="Ubuntu" panose="020B0504030602030204" pitchFamily="34" charset="0"/>
              </a:rPr>
              <a:t>Мобильное приложение</a:t>
            </a:r>
            <a:endParaRPr b="1" dirty="0">
              <a:latin typeface="Ubuntu" panose="020B0504030602030204" pitchFamily="34" charset="0"/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21547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  <a:cs typeface="Prompt" panose="020B0502040204020203" pitchFamily="2" charset="-34"/>
              </a:rPr>
              <a:t>Стафеев Иван,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Prompt" panose="020B0502040204020203" pitchFamily="2" charset="-34"/>
              </a:rPr>
              <a:t>K3121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  <a:cs typeface="Prompt" panose="020B0502040204020203" pitchFamily="2" charset="-34"/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293916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82;p30">
            <a:extLst>
              <a:ext uri="{FF2B5EF4-FFF2-40B4-BE49-F238E27FC236}">
                <a16:creationId xmlns:a16="http://schemas.microsoft.com/office/drawing/2014/main" id="{9209DA7A-9B1D-EC3A-F321-F3514E787D18}"/>
              </a:ext>
            </a:extLst>
          </p:cNvPr>
          <p:cNvSpPr txBox="1">
            <a:spLocks/>
          </p:cNvSpPr>
          <p:nvPr/>
        </p:nvSpPr>
        <p:spPr>
          <a:xfrm>
            <a:off x="2392500" y="3937859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  <a:cs typeface="Prompt" panose="020B0502040204020203" pitchFamily="2" charset="-34"/>
              </a:rPr>
              <a:t>Санкт-Петербург, 2023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Prompt" panose="020B0502040204020203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9A73A-954C-FFD0-B8A2-0EC3CDAD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9" y="624248"/>
            <a:ext cx="5973701" cy="4275647"/>
          </a:xfrm>
          <a:prstGeom prst="rect">
            <a:avLst/>
          </a:prstGeom>
        </p:spPr>
      </p:pic>
      <p:sp>
        <p:nvSpPr>
          <p:cNvPr id="7" name="Google Shape;198;p32">
            <a:extLst>
              <a:ext uri="{FF2B5EF4-FFF2-40B4-BE49-F238E27FC236}">
                <a16:creationId xmlns:a16="http://schemas.microsoft.com/office/drawing/2014/main" id="{EF5FBEE5-A69F-4AA3-8FE4-1ED5518DF679}"/>
              </a:ext>
            </a:extLst>
          </p:cNvPr>
          <p:cNvSpPr/>
          <p:nvPr/>
        </p:nvSpPr>
        <p:spPr>
          <a:xfrm>
            <a:off x="8311330" y="4539747"/>
            <a:ext cx="749543" cy="445492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3DDB7A4A-B586-6701-AD5B-815089DFE9FF}"/>
              </a:ext>
            </a:extLst>
          </p:cNvPr>
          <p:cNvSpPr txBox="1">
            <a:spLocks/>
          </p:cNvSpPr>
          <p:nvPr/>
        </p:nvSpPr>
        <p:spPr>
          <a:xfrm>
            <a:off x="8365034" y="4491789"/>
            <a:ext cx="642135" cy="54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r>
            <a:endParaRPr lang="en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E343-54FD-DF7B-F9E0-4233DE21BB76}"/>
              </a:ext>
            </a:extLst>
          </p:cNvPr>
          <p:cNvSpPr txBox="1"/>
          <p:nvPr/>
        </p:nvSpPr>
        <p:spPr>
          <a:xfrm>
            <a:off x="3723850" y="98713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Ubuntu" panose="020B0504030602030204" pitchFamily="34" charset="0"/>
              </a:rPr>
              <a:t>Связь ролей</a:t>
            </a:r>
          </a:p>
        </p:txBody>
      </p:sp>
    </p:spTree>
    <p:extLst>
      <p:ext uri="{BB962C8B-B14F-4D97-AF65-F5344CB8AC3E}">
        <p14:creationId xmlns:p14="http://schemas.microsoft.com/office/powerpoint/2010/main" val="99541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87398-DCCB-DEAA-366F-1DEB7FC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000" dirty="0">
                <a:latin typeface="Ubuntu" panose="020B0504030602030204" pitchFamily="34" charset="0"/>
              </a:rPr>
              <a:t>Разделы</a:t>
            </a:r>
          </a:p>
        </p:txBody>
      </p:sp>
      <p:sp>
        <p:nvSpPr>
          <p:cNvPr id="4" name="Google Shape;209;p32">
            <a:extLst>
              <a:ext uri="{FF2B5EF4-FFF2-40B4-BE49-F238E27FC236}">
                <a16:creationId xmlns:a16="http://schemas.microsoft.com/office/drawing/2014/main" id="{0F752730-5645-03B3-2E3C-5783B502B90B}"/>
              </a:ext>
            </a:extLst>
          </p:cNvPr>
          <p:cNvSpPr/>
          <p:nvPr/>
        </p:nvSpPr>
        <p:spPr>
          <a:xfrm>
            <a:off x="7860000" y="4294243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5" name="Google Shape;214;p32">
            <a:extLst>
              <a:ext uri="{FF2B5EF4-FFF2-40B4-BE49-F238E27FC236}">
                <a16:creationId xmlns:a16="http://schemas.microsoft.com/office/drawing/2014/main" id="{1FC75857-3E33-3883-1B26-7217E0463A7E}"/>
              </a:ext>
            </a:extLst>
          </p:cNvPr>
          <p:cNvSpPr txBox="1">
            <a:spLocks/>
          </p:cNvSpPr>
          <p:nvPr/>
        </p:nvSpPr>
        <p:spPr>
          <a:xfrm>
            <a:off x="8007299" y="4275843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endParaRPr lang="e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4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FE3E5-B01F-51F2-4146-84568FF5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6" y="0"/>
            <a:ext cx="7239668" cy="5143500"/>
          </a:xfrm>
          <a:prstGeom prst="rect">
            <a:avLst/>
          </a:prstGeom>
        </p:spPr>
      </p:pic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D01E190F-2AF7-13ED-65C8-B18B2250B0E1}"/>
              </a:ext>
            </a:extLst>
          </p:cNvPr>
          <p:cNvSpPr/>
          <p:nvPr/>
        </p:nvSpPr>
        <p:spPr>
          <a:xfrm>
            <a:off x="8311330" y="4539747"/>
            <a:ext cx="749543" cy="445492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2;p32">
            <a:extLst>
              <a:ext uri="{FF2B5EF4-FFF2-40B4-BE49-F238E27FC236}">
                <a16:creationId xmlns:a16="http://schemas.microsoft.com/office/drawing/2014/main" id="{618651B1-4D18-DE59-A40B-D8367B1B8723}"/>
              </a:ext>
            </a:extLst>
          </p:cNvPr>
          <p:cNvSpPr txBox="1">
            <a:spLocks/>
          </p:cNvSpPr>
          <p:nvPr/>
        </p:nvSpPr>
        <p:spPr>
          <a:xfrm>
            <a:off x="8365034" y="4491789"/>
            <a:ext cx="642135" cy="54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endParaRPr lang="en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74589DC-F8D5-9807-C3C3-47A46C2B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709" y="436850"/>
            <a:ext cx="3947032" cy="572700"/>
          </a:xfrm>
        </p:spPr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Статьи и памятки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F8C5FF-E9EA-86FE-C29A-30171B25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218" y="936481"/>
            <a:ext cx="5060995" cy="4518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B4B3F-7BEA-B4EE-8B3E-CE1AFB7C42B2}"/>
              </a:ext>
            </a:extLst>
          </p:cNvPr>
          <p:cNvSpPr txBox="1"/>
          <p:nvPr/>
        </p:nvSpPr>
        <p:spPr>
          <a:xfrm>
            <a:off x="4468091" y="2057400"/>
            <a:ext cx="3642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Агрегатор полезной информации на экологические темы </a:t>
            </a:r>
          </a:p>
        </p:txBody>
      </p:sp>
      <p:sp>
        <p:nvSpPr>
          <p:cNvPr id="10" name="Google Shape;208;p32">
            <a:extLst>
              <a:ext uri="{FF2B5EF4-FFF2-40B4-BE49-F238E27FC236}">
                <a16:creationId xmlns:a16="http://schemas.microsoft.com/office/drawing/2014/main" id="{025D985D-238F-2A26-8E01-CC52A3A068A4}"/>
              </a:ext>
            </a:extLst>
          </p:cNvPr>
          <p:cNvSpPr/>
          <p:nvPr/>
        </p:nvSpPr>
        <p:spPr>
          <a:xfrm>
            <a:off x="7757934" y="389684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1" name="Google Shape;213;p32">
            <a:extLst>
              <a:ext uri="{FF2B5EF4-FFF2-40B4-BE49-F238E27FC236}">
                <a16:creationId xmlns:a16="http://schemas.microsoft.com/office/drawing/2014/main" id="{DA9F763C-EBB2-5772-05AD-D631E9E36F0E}"/>
              </a:ext>
            </a:extLst>
          </p:cNvPr>
          <p:cNvSpPr txBox="1">
            <a:spLocks/>
          </p:cNvSpPr>
          <p:nvPr/>
        </p:nvSpPr>
        <p:spPr>
          <a:xfrm>
            <a:off x="7905230" y="387049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4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B1576D-2D92-50B5-F142-B321F629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51" y="0"/>
            <a:ext cx="7165097" cy="5143500"/>
          </a:xfrm>
          <a:prstGeom prst="rect">
            <a:avLst/>
          </a:prstGeom>
        </p:spPr>
      </p:pic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72C2E10F-AF10-53FE-FC1D-33E11DFFB594}"/>
              </a:ext>
            </a:extLst>
          </p:cNvPr>
          <p:cNvSpPr/>
          <p:nvPr/>
        </p:nvSpPr>
        <p:spPr>
          <a:xfrm>
            <a:off x="8311330" y="4539747"/>
            <a:ext cx="749543" cy="445492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2;p32">
            <a:extLst>
              <a:ext uri="{FF2B5EF4-FFF2-40B4-BE49-F238E27FC236}">
                <a16:creationId xmlns:a16="http://schemas.microsoft.com/office/drawing/2014/main" id="{54444FA7-7263-FB89-CA28-28FE89848146}"/>
              </a:ext>
            </a:extLst>
          </p:cNvPr>
          <p:cNvSpPr txBox="1">
            <a:spLocks/>
          </p:cNvSpPr>
          <p:nvPr/>
        </p:nvSpPr>
        <p:spPr>
          <a:xfrm>
            <a:off x="8365034" y="4491789"/>
            <a:ext cx="642135" cy="54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r>
            <a:endParaRPr lang="en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23207E97-B4EA-A7FE-FF79-FFAD486E4C31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274532"/>
            <a:ext cx="7704000" cy="572700"/>
          </a:xfrm>
        </p:spPr>
        <p:txBody>
          <a:bodyPr/>
          <a:lstStyle/>
          <a:p>
            <a:pPr algn="ctr"/>
            <a:r>
              <a:rPr lang="ru-RU" dirty="0">
                <a:latin typeface="Ubuntu" panose="020B0504030602030204" pitchFamily="34" charset="0"/>
              </a:rPr>
              <a:t>Карты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F718A4-4D6D-9CCB-6FDC-179AF03D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8383" y="274532"/>
            <a:ext cx="5760720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64DCE2-3F7C-2230-914D-B42D73372A07}"/>
              </a:ext>
            </a:extLst>
          </p:cNvPr>
          <p:cNvSpPr txBox="1"/>
          <p:nvPr/>
        </p:nvSpPr>
        <p:spPr>
          <a:xfrm>
            <a:off x="4056569" y="1782041"/>
            <a:ext cx="3965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Удобное представление точек приема вторсырья</a:t>
            </a:r>
            <a:endParaRPr lang="ru-RU" sz="2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ru-RU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Google Shape;208;p32">
            <a:extLst>
              <a:ext uri="{FF2B5EF4-FFF2-40B4-BE49-F238E27FC236}">
                <a16:creationId xmlns:a16="http://schemas.microsoft.com/office/drawing/2014/main" id="{BDA41614-1939-6234-5287-F6BB6FFF4B51}"/>
              </a:ext>
            </a:extLst>
          </p:cNvPr>
          <p:cNvSpPr/>
          <p:nvPr/>
        </p:nvSpPr>
        <p:spPr>
          <a:xfrm>
            <a:off x="7415207" y="4385218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tx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9" name="Google Shape;213;p32">
            <a:extLst>
              <a:ext uri="{FF2B5EF4-FFF2-40B4-BE49-F238E27FC236}">
                <a16:creationId xmlns:a16="http://schemas.microsoft.com/office/drawing/2014/main" id="{3774DCFE-7D84-918A-E338-F4B9724CE755}"/>
              </a:ext>
            </a:extLst>
          </p:cNvPr>
          <p:cNvSpPr txBox="1">
            <a:spLocks/>
          </p:cNvSpPr>
          <p:nvPr/>
        </p:nvSpPr>
        <p:spPr>
          <a:xfrm>
            <a:off x="7562503" y="4358868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1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DB23DCF-4511-F272-EAB3-0725E64F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600" y="437216"/>
            <a:ext cx="3604800" cy="572700"/>
          </a:xfrm>
        </p:spPr>
        <p:txBody>
          <a:bodyPr/>
          <a:lstStyle/>
          <a:p>
            <a:pPr algn="ctr"/>
            <a:r>
              <a:rPr lang="ru-RU" dirty="0">
                <a:latin typeface="Ubuntu" panose="020B0504030602030204" pitchFamily="34" charset="0"/>
              </a:rPr>
              <a:t>Чаты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1153A3-27DE-0DE0-4DB3-A19D158A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724" y="528823"/>
            <a:ext cx="5168438" cy="4614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89884-3E8D-0112-CDF3-3ABB46FF9BDB}"/>
              </a:ext>
            </a:extLst>
          </p:cNvPr>
          <p:cNvSpPr txBox="1"/>
          <p:nvPr/>
        </p:nvSpPr>
        <p:spPr>
          <a:xfrm>
            <a:off x="4203123" y="1839191"/>
            <a:ext cx="3699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Общайтесь с единомышленниками в одном месте</a:t>
            </a:r>
          </a:p>
        </p:txBody>
      </p:sp>
      <p:sp>
        <p:nvSpPr>
          <p:cNvPr id="7" name="Google Shape;208;p32">
            <a:extLst>
              <a:ext uri="{FF2B5EF4-FFF2-40B4-BE49-F238E27FC236}">
                <a16:creationId xmlns:a16="http://schemas.microsoft.com/office/drawing/2014/main" id="{8DF35BBB-4811-20A3-32B7-B384584BA655}"/>
              </a:ext>
            </a:extLst>
          </p:cNvPr>
          <p:cNvSpPr/>
          <p:nvPr/>
        </p:nvSpPr>
        <p:spPr>
          <a:xfrm>
            <a:off x="7902287" y="4385218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Google Shape;213;p32">
            <a:extLst>
              <a:ext uri="{FF2B5EF4-FFF2-40B4-BE49-F238E27FC236}">
                <a16:creationId xmlns:a16="http://schemas.microsoft.com/office/drawing/2014/main" id="{C76E2025-FB92-E9E8-3DAF-0905DF21C753}"/>
              </a:ext>
            </a:extLst>
          </p:cNvPr>
          <p:cNvSpPr txBox="1">
            <a:spLocks/>
          </p:cNvSpPr>
          <p:nvPr/>
        </p:nvSpPr>
        <p:spPr>
          <a:xfrm>
            <a:off x="8049583" y="4358868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3FBCF3-02E0-58F3-40E0-97559441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49" y="0"/>
            <a:ext cx="7412301" cy="5143500"/>
          </a:xfrm>
          <a:prstGeom prst="rect">
            <a:avLst/>
          </a:prstGeom>
        </p:spPr>
      </p:pic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E86B5761-49B4-4BBC-7546-8B3010215820}"/>
              </a:ext>
            </a:extLst>
          </p:cNvPr>
          <p:cNvSpPr/>
          <p:nvPr/>
        </p:nvSpPr>
        <p:spPr>
          <a:xfrm>
            <a:off x="8311330" y="4539747"/>
            <a:ext cx="749543" cy="445492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2;p32">
            <a:extLst>
              <a:ext uri="{FF2B5EF4-FFF2-40B4-BE49-F238E27FC236}">
                <a16:creationId xmlns:a16="http://schemas.microsoft.com/office/drawing/2014/main" id="{B5D2AB79-F6C6-166A-8D5D-2329F54F9F6F}"/>
              </a:ext>
            </a:extLst>
          </p:cNvPr>
          <p:cNvSpPr txBox="1">
            <a:spLocks/>
          </p:cNvSpPr>
          <p:nvPr/>
        </p:nvSpPr>
        <p:spPr>
          <a:xfrm>
            <a:off x="8365034" y="4491789"/>
            <a:ext cx="642135" cy="54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r>
            <a:endParaRPr lang="en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0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498A3-D441-E24E-1EB2-238B6D81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99" y="581891"/>
            <a:ext cx="4719802" cy="792464"/>
          </a:xfrm>
        </p:spPr>
        <p:txBody>
          <a:bodyPr/>
          <a:lstStyle/>
          <a:p>
            <a:pPr algn="ctr"/>
            <a:r>
              <a:rPr lang="ru-RU" sz="3600" dirty="0">
                <a:latin typeface="Ubuntu" panose="020B0504030602030204" pitchFamily="34" charset="0"/>
              </a:rPr>
              <a:t>Бот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2A17C-0157-576E-E619-684589CD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006" y="893616"/>
            <a:ext cx="5027540" cy="448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945A3-9DCB-E152-D1DA-2726C116D33E}"/>
              </a:ext>
            </a:extLst>
          </p:cNvPr>
          <p:cNvSpPr txBox="1"/>
          <p:nvPr/>
        </p:nvSpPr>
        <p:spPr>
          <a:xfrm>
            <a:off x="3958936" y="2094696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Поможет ответить на множество вопросов</a:t>
            </a:r>
          </a:p>
        </p:txBody>
      </p:sp>
      <p:sp>
        <p:nvSpPr>
          <p:cNvPr id="8" name="Google Shape;208;p32">
            <a:extLst>
              <a:ext uri="{FF2B5EF4-FFF2-40B4-BE49-F238E27FC236}">
                <a16:creationId xmlns:a16="http://schemas.microsoft.com/office/drawing/2014/main" id="{77DCB23C-8C40-7606-963E-A344876DB030}"/>
              </a:ext>
            </a:extLst>
          </p:cNvPr>
          <p:cNvSpPr/>
          <p:nvPr/>
        </p:nvSpPr>
        <p:spPr>
          <a:xfrm>
            <a:off x="6432705" y="4489127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BB6BB0C6-37CC-39DE-65E7-DE888300653E}"/>
              </a:ext>
            </a:extLst>
          </p:cNvPr>
          <p:cNvSpPr txBox="1">
            <a:spLocks/>
          </p:cNvSpPr>
          <p:nvPr/>
        </p:nvSpPr>
        <p:spPr>
          <a:xfrm>
            <a:off x="6580001" y="4462777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7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FF1F45-2EB4-6327-89E2-CDC8ACE7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latin typeface="Ubuntu" panose="020B0504030602030204" pitchFamily="34" charset="0"/>
              </a:rPr>
              <a:t>Перспективы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B9445-F5D6-F80D-E571-5F58CBB3CE0F}"/>
              </a:ext>
            </a:extLst>
          </p:cNvPr>
          <p:cNvSpPr txBox="1"/>
          <p:nvPr/>
        </p:nvSpPr>
        <p:spPr>
          <a:xfrm>
            <a:off x="1078095" y="1434114"/>
            <a:ext cx="6987810" cy="2555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Создание самого приложения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Добавление новых разделов и фич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Коллаб с экологическими ассоциациями</a:t>
            </a:r>
          </a:p>
        </p:txBody>
      </p:sp>
      <p:sp>
        <p:nvSpPr>
          <p:cNvPr id="4" name="Google Shape;208;p32">
            <a:extLst>
              <a:ext uri="{FF2B5EF4-FFF2-40B4-BE49-F238E27FC236}">
                <a16:creationId xmlns:a16="http://schemas.microsoft.com/office/drawing/2014/main" id="{EB5DCAB8-3666-C2BA-AA6D-324C021F94EC}"/>
              </a:ext>
            </a:extLst>
          </p:cNvPr>
          <p:cNvSpPr/>
          <p:nvPr/>
        </p:nvSpPr>
        <p:spPr>
          <a:xfrm>
            <a:off x="7902287" y="4385218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3;p32">
            <a:extLst>
              <a:ext uri="{FF2B5EF4-FFF2-40B4-BE49-F238E27FC236}">
                <a16:creationId xmlns:a16="http://schemas.microsoft.com/office/drawing/2014/main" id="{520562D2-FAA0-83F6-36F7-35E79F5137C6}"/>
              </a:ext>
            </a:extLst>
          </p:cNvPr>
          <p:cNvSpPr txBox="1">
            <a:spLocks/>
          </p:cNvSpPr>
          <p:nvPr/>
        </p:nvSpPr>
        <p:spPr>
          <a:xfrm>
            <a:off x="8049583" y="4358868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18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5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4FA708-F74C-4249-F032-46D691AAAF8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13914" y="1382147"/>
            <a:ext cx="5516172" cy="1139100"/>
          </a:xfrm>
        </p:spPr>
        <p:txBody>
          <a:bodyPr/>
          <a:lstStyle/>
          <a:p>
            <a:pPr marL="139700" indent="0">
              <a:buNone/>
            </a:pPr>
            <a:r>
              <a:rPr lang="ru-RU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«Через 30 лет мы утонем в мусоре» - из доклада «Гринпис»</a:t>
            </a:r>
            <a:br>
              <a:rPr lang="ru-RU" sz="2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4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endParaRPr lang="ru-RU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5415E46-D9BB-265B-1649-43AC2F3F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4005"/>
            <a:ext cx="7704000" cy="572700"/>
          </a:xfrm>
        </p:spPr>
        <p:txBody>
          <a:bodyPr/>
          <a:lstStyle/>
          <a:p>
            <a:r>
              <a:rPr lang="ru-RU" sz="4000" dirty="0">
                <a:latin typeface="Ubuntu" panose="020B0504030602030204" pitchFamily="34" charset="0"/>
              </a:rPr>
              <a:t>А что случилось?</a:t>
            </a:r>
          </a:p>
        </p:txBody>
      </p:sp>
      <p:sp>
        <p:nvSpPr>
          <p:cNvPr id="5" name="Google Shape;198;p32">
            <a:extLst>
              <a:ext uri="{FF2B5EF4-FFF2-40B4-BE49-F238E27FC236}">
                <a16:creationId xmlns:a16="http://schemas.microsoft.com/office/drawing/2014/main" id="{94BEADC9-B871-D319-33DB-26F092EA5EF7}"/>
              </a:ext>
            </a:extLst>
          </p:cNvPr>
          <p:cNvSpPr/>
          <p:nvPr/>
        </p:nvSpPr>
        <p:spPr>
          <a:xfrm>
            <a:off x="7924800" y="4357906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212;p32">
            <a:extLst>
              <a:ext uri="{FF2B5EF4-FFF2-40B4-BE49-F238E27FC236}">
                <a16:creationId xmlns:a16="http://schemas.microsoft.com/office/drawing/2014/main" id="{FA0DF424-C12F-D200-E4B5-5983DC8D6AFA}"/>
              </a:ext>
            </a:extLst>
          </p:cNvPr>
          <p:cNvSpPr txBox="1">
            <a:spLocks/>
          </p:cNvSpPr>
          <p:nvPr/>
        </p:nvSpPr>
        <p:spPr>
          <a:xfrm>
            <a:off x="8072099" y="4331556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en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F8E85D1-8984-9B4B-2505-CE40AB147A96}"/>
              </a:ext>
            </a:extLst>
          </p:cNvPr>
          <p:cNvSpPr txBox="1">
            <a:spLocks/>
          </p:cNvSpPr>
          <p:nvPr/>
        </p:nvSpPr>
        <p:spPr>
          <a:xfrm>
            <a:off x="1813914" y="2622254"/>
            <a:ext cx="5516172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39700" indent="0">
              <a:buFont typeface="Catamaran"/>
              <a:buNone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Каждый способен помочь природе, но не каждый знает, </a:t>
            </a:r>
            <a:r>
              <a:rPr lang="ru-RU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как</a:t>
            </a:r>
            <a:b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Font typeface="Catamaran"/>
              <a:buNone/>
            </a:pPr>
            <a:endParaRPr lang="ru-RU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0475A-50CD-6F6E-87D6-E43E6648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 dirty="0">
                <a:latin typeface="Ubuntu" panose="020B0504030602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1083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97F751-9448-40BF-BEC3-984D2737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08" y="0"/>
            <a:ext cx="5760720" cy="5143500"/>
          </a:xfrm>
          <a:prstGeom prst="rect">
            <a:avLst/>
          </a:prstGeom>
          <a:effectLst>
            <a:glow rad="127000">
              <a:schemeClr val="tx2">
                <a:lumMod val="90000"/>
                <a:alpha val="37000"/>
              </a:schemeClr>
            </a:glow>
            <a:outerShdw blurRad="50800" dist="355600" dir="21540000" sx="93000" sy="93000" algn="ctr" rotWithShape="0">
              <a:schemeClr val="tx1">
                <a:alpha val="27000"/>
              </a:scheme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5136166-1F1E-7065-2428-EE257EED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2" y="2056421"/>
            <a:ext cx="3777969" cy="1030658"/>
          </a:xfrm>
        </p:spPr>
        <p:txBody>
          <a:bodyPr/>
          <a:lstStyle/>
          <a:p>
            <a:r>
              <a:rPr lang="ru-RU" sz="5400" dirty="0">
                <a:latin typeface="Ubuntu" panose="020B0504030602030204" pitchFamily="34" charset="0"/>
              </a:rPr>
              <a:t>Решение</a:t>
            </a:r>
            <a:r>
              <a:rPr lang="en-US" sz="5400" dirty="0">
                <a:latin typeface="Ubuntu" panose="020B0504030602030204" pitchFamily="34" charset="0"/>
              </a:rPr>
              <a:t> -</a:t>
            </a:r>
            <a:endParaRPr lang="ru-RU" sz="5400" dirty="0">
              <a:latin typeface="Ubuntu" panose="020B0504030602030204" pitchFamily="34" charset="0"/>
            </a:endParaRPr>
          </a:p>
        </p:txBody>
      </p:sp>
      <p:sp>
        <p:nvSpPr>
          <p:cNvPr id="10" name="Google Shape;208;p32">
            <a:extLst>
              <a:ext uri="{FF2B5EF4-FFF2-40B4-BE49-F238E27FC236}">
                <a16:creationId xmlns:a16="http://schemas.microsoft.com/office/drawing/2014/main" id="{00F6E3A4-1CB6-2E8B-3CAD-C6B14F4E3659}"/>
              </a:ext>
            </a:extLst>
          </p:cNvPr>
          <p:cNvSpPr/>
          <p:nvPr/>
        </p:nvSpPr>
        <p:spPr>
          <a:xfrm>
            <a:off x="7846257" y="4340434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1" name="Google Shape;213;p32">
            <a:extLst>
              <a:ext uri="{FF2B5EF4-FFF2-40B4-BE49-F238E27FC236}">
                <a16:creationId xmlns:a16="http://schemas.microsoft.com/office/drawing/2014/main" id="{452FBA03-D7D4-F388-DEBD-3F73B3FEDFB5}"/>
              </a:ext>
            </a:extLst>
          </p:cNvPr>
          <p:cNvSpPr txBox="1">
            <a:spLocks/>
          </p:cNvSpPr>
          <p:nvPr/>
        </p:nvSpPr>
        <p:spPr>
          <a:xfrm>
            <a:off x="7993553" y="4314084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426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BDC2B857-837C-82C6-67D9-46D93DBC6F1A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67154" y="1371914"/>
            <a:ext cx="7409692" cy="3392318"/>
          </a:xfrm>
        </p:spPr>
        <p:txBody>
          <a:bodyPr/>
          <a:lstStyle/>
          <a:p>
            <a:pPr algn="l">
              <a:lnSpc>
                <a:spcPct val="200000"/>
              </a:lnSpc>
              <a:buFont typeface="Source Sans Pro" panose="020B0503030403020204" pitchFamily="34" charset="0"/>
              <a:buChar char="―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предоставление комплексной и открытой информации в сфере переработки мусора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Source Sans Pro" panose="020B0503030403020204" pitchFamily="34" charset="0"/>
              <a:buChar char="―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повышение уровня осознанности граждан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Source Sans Pro" panose="020B0503030403020204" pitchFamily="34" charset="0"/>
              <a:buChar char="―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популяризация защиты природы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Source Sans Pro" panose="020B0503030403020204" pitchFamily="34" charset="0"/>
              <a:buChar char="―"/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повышение показателей переработки вторсырья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81C347D-A11E-0CBB-7F6D-2EF00A336504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Назначение и цели</a:t>
            </a:r>
          </a:p>
        </p:txBody>
      </p:sp>
      <p:sp>
        <p:nvSpPr>
          <p:cNvPr id="15" name="Google Shape;209;p32">
            <a:extLst>
              <a:ext uri="{FF2B5EF4-FFF2-40B4-BE49-F238E27FC236}">
                <a16:creationId xmlns:a16="http://schemas.microsoft.com/office/drawing/2014/main" id="{273F74CF-B972-92FE-7B9A-BB4B22DB7D38}"/>
              </a:ext>
            </a:extLst>
          </p:cNvPr>
          <p:cNvSpPr/>
          <p:nvPr/>
        </p:nvSpPr>
        <p:spPr>
          <a:xfrm>
            <a:off x="7606956" y="43721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6" name="Google Shape;214;p32">
            <a:extLst>
              <a:ext uri="{FF2B5EF4-FFF2-40B4-BE49-F238E27FC236}">
                <a16:creationId xmlns:a16="http://schemas.microsoft.com/office/drawing/2014/main" id="{300C9995-A47F-AC85-4D5E-FC818FFDA205}"/>
              </a:ext>
            </a:extLst>
          </p:cNvPr>
          <p:cNvSpPr txBox="1">
            <a:spLocks/>
          </p:cNvSpPr>
          <p:nvPr/>
        </p:nvSpPr>
        <p:spPr>
          <a:xfrm>
            <a:off x="7754255" y="4353775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674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9944824F-A2B3-8BCE-2B5C-FD393FBBA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694350"/>
            <a:ext cx="6227902" cy="20502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Анализ предметной области</a:t>
            </a:r>
          </a:p>
          <a:p>
            <a:pPr marL="482600" indent="-342900">
              <a:buFont typeface="+mj-lt"/>
              <a:buAutoNum type="arabicPeriod"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Роли, основные функции</a:t>
            </a:r>
          </a:p>
          <a:p>
            <a:pPr marL="482600" indent="-342900">
              <a:buFont typeface="+mj-lt"/>
              <a:buAutoNum type="arabicPeriod"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Интерфейс</a:t>
            </a:r>
          </a:p>
          <a:p>
            <a:pPr marL="482600" indent="-342900">
              <a:buFont typeface="+mj-lt"/>
              <a:buAutoNum type="arabicPeriod"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Модели в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UML, IDEF, DFD </a:t>
            </a: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и 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BPMN</a:t>
            </a:r>
            <a:endParaRPr lang="ru-RU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82600" indent="-342900">
              <a:buFont typeface="+mj-lt"/>
              <a:buAutoNum type="arabicPeriod"/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ТЗ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0F3A56-7EE3-DE98-81A8-0667C981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541125"/>
            <a:ext cx="6524043" cy="572700"/>
          </a:xfrm>
        </p:spPr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Выполненные этапы</a:t>
            </a:r>
          </a:p>
        </p:txBody>
      </p:sp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DC2872A6-98BD-332F-831E-7FE2BA89E9C7}"/>
              </a:ext>
            </a:extLst>
          </p:cNvPr>
          <p:cNvSpPr/>
          <p:nvPr/>
        </p:nvSpPr>
        <p:spPr>
          <a:xfrm>
            <a:off x="7924800" y="4357906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2;p32">
            <a:extLst>
              <a:ext uri="{FF2B5EF4-FFF2-40B4-BE49-F238E27FC236}">
                <a16:creationId xmlns:a16="http://schemas.microsoft.com/office/drawing/2014/main" id="{9E22B990-C59D-9A0A-6C3A-D6D4CC5D599F}"/>
              </a:ext>
            </a:extLst>
          </p:cNvPr>
          <p:cNvSpPr txBox="1">
            <a:spLocks/>
          </p:cNvSpPr>
          <p:nvPr/>
        </p:nvSpPr>
        <p:spPr>
          <a:xfrm>
            <a:off x="8072099" y="4331556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B48E2-712A-1182-B9BB-24180B61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000" dirty="0">
                <a:latin typeface="Ubuntu" panose="020B0504030602030204" pitchFamily="34" charset="0"/>
              </a:rPr>
              <a:t>Роли</a:t>
            </a:r>
          </a:p>
        </p:txBody>
      </p:sp>
      <p:sp>
        <p:nvSpPr>
          <p:cNvPr id="4" name="Google Shape;208;p32">
            <a:extLst>
              <a:ext uri="{FF2B5EF4-FFF2-40B4-BE49-F238E27FC236}">
                <a16:creationId xmlns:a16="http://schemas.microsoft.com/office/drawing/2014/main" id="{190B92E5-59CB-E9A6-6269-4DBE16C7A131}"/>
              </a:ext>
            </a:extLst>
          </p:cNvPr>
          <p:cNvSpPr/>
          <p:nvPr/>
        </p:nvSpPr>
        <p:spPr>
          <a:xfrm>
            <a:off x="7846257" y="4340434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3;p32">
            <a:extLst>
              <a:ext uri="{FF2B5EF4-FFF2-40B4-BE49-F238E27FC236}">
                <a16:creationId xmlns:a16="http://schemas.microsoft.com/office/drawing/2014/main" id="{488C6D98-F76A-91D7-FDC0-88E4EC8F43D4}"/>
              </a:ext>
            </a:extLst>
          </p:cNvPr>
          <p:cNvSpPr txBox="1">
            <a:spLocks/>
          </p:cNvSpPr>
          <p:nvPr/>
        </p:nvSpPr>
        <p:spPr>
          <a:xfrm>
            <a:off x="7993553" y="4314084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6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1A1B25-6A5B-4485-B442-83895ACD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27" y="222289"/>
            <a:ext cx="6250132" cy="4698922"/>
          </a:xfrm>
          <a:prstGeom prst="rect">
            <a:avLst/>
          </a:prstGeom>
        </p:spPr>
      </p:pic>
      <p:sp>
        <p:nvSpPr>
          <p:cNvPr id="4" name="Google Shape;209;p32">
            <a:extLst>
              <a:ext uri="{FF2B5EF4-FFF2-40B4-BE49-F238E27FC236}">
                <a16:creationId xmlns:a16="http://schemas.microsoft.com/office/drawing/2014/main" id="{89A410AA-ACA2-AA5F-9CA7-FB6D87868A93}"/>
              </a:ext>
            </a:extLst>
          </p:cNvPr>
          <p:cNvSpPr/>
          <p:nvPr/>
        </p:nvSpPr>
        <p:spPr>
          <a:xfrm>
            <a:off x="7606956" y="43721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5" name="Google Shape;214;p32">
            <a:extLst>
              <a:ext uri="{FF2B5EF4-FFF2-40B4-BE49-F238E27FC236}">
                <a16:creationId xmlns:a16="http://schemas.microsoft.com/office/drawing/2014/main" id="{21627E9F-7600-9CCC-9A06-806F7420454C}"/>
              </a:ext>
            </a:extLst>
          </p:cNvPr>
          <p:cNvSpPr txBox="1">
            <a:spLocks/>
          </p:cNvSpPr>
          <p:nvPr/>
        </p:nvSpPr>
        <p:spPr>
          <a:xfrm>
            <a:off x="7754255" y="4353775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  <a:endParaRPr lang="e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9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D0825-1CD5-1BD3-DA75-E01AABB41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446" y="199196"/>
            <a:ext cx="7048067" cy="4745108"/>
          </a:xfrm>
          <a:prstGeom prst="rect">
            <a:avLst/>
          </a:prstGeom>
        </p:spPr>
      </p:pic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F481317F-9B97-3443-57A4-570ECBCA3536}"/>
              </a:ext>
            </a:extLst>
          </p:cNvPr>
          <p:cNvSpPr/>
          <p:nvPr/>
        </p:nvSpPr>
        <p:spPr>
          <a:xfrm>
            <a:off x="7924800" y="4357906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2;p32">
            <a:extLst>
              <a:ext uri="{FF2B5EF4-FFF2-40B4-BE49-F238E27FC236}">
                <a16:creationId xmlns:a16="http://schemas.microsoft.com/office/drawing/2014/main" id="{0D3E2B32-C7FC-B177-2F52-0E40A6E18634}"/>
              </a:ext>
            </a:extLst>
          </p:cNvPr>
          <p:cNvSpPr txBox="1">
            <a:spLocks/>
          </p:cNvSpPr>
          <p:nvPr/>
        </p:nvSpPr>
        <p:spPr>
          <a:xfrm>
            <a:off x="8072099" y="4331556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spcBef>
                <a:spcPts val="0"/>
              </a:spcBef>
              <a:buFont typeface="Catamaran"/>
              <a:buNone/>
            </a:pPr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4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DAB977-D11A-7E4D-4B08-A82A11F3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269" y="574747"/>
            <a:ext cx="7935461" cy="3619933"/>
          </a:xfrm>
          <a:prstGeom prst="rect">
            <a:avLst/>
          </a:prstGeom>
        </p:spPr>
      </p:pic>
      <p:sp>
        <p:nvSpPr>
          <p:cNvPr id="4" name="Google Shape;208;p32">
            <a:extLst>
              <a:ext uri="{FF2B5EF4-FFF2-40B4-BE49-F238E27FC236}">
                <a16:creationId xmlns:a16="http://schemas.microsoft.com/office/drawing/2014/main" id="{C0161145-FD73-95B6-87C6-3BB37A3FFA4F}"/>
              </a:ext>
            </a:extLst>
          </p:cNvPr>
          <p:cNvSpPr/>
          <p:nvPr/>
        </p:nvSpPr>
        <p:spPr>
          <a:xfrm>
            <a:off x="7846257" y="4340434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3;p32">
            <a:extLst>
              <a:ext uri="{FF2B5EF4-FFF2-40B4-BE49-F238E27FC236}">
                <a16:creationId xmlns:a16="http://schemas.microsoft.com/office/drawing/2014/main" id="{E0528ED4-9CCA-68F2-564C-08548F44E811}"/>
              </a:ext>
            </a:extLst>
          </p:cNvPr>
          <p:cNvSpPr txBox="1">
            <a:spLocks/>
          </p:cNvSpPr>
          <p:nvPr/>
        </p:nvSpPr>
        <p:spPr>
          <a:xfrm>
            <a:off x="7993553" y="4314084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8</a:t>
            </a:r>
            <a:endParaRPr lang="en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38149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155</Words>
  <Application>Microsoft Office PowerPoint</Application>
  <PresentationFormat>Экран (16:9)</PresentationFormat>
  <Paragraphs>52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Catamaran</vt:lpstr>
      <vt:lpstr>Bebas Neue</vt:lpstr>
      <vt:lpstr>Proxima Nova</vt:lpstr>
      <vt:lpstr>Ubuntu</vt:lpstr>
      <vt:lpstr>Lexend Deca</vt:lpstr>
      <vt:lpstr>Source Sans Pro</vt:lpstr>
      <vt:lpstr>Pastel Minimalist Elegant Lines Portfolio by Slidesgo</vt:lpstr>
      <vt:lpstr>Slidesgo Final Pages</vt:lpstr>
      <vt:lpstr>EcoToday Мобильное приложение</vt:lpstr>
      <vt:lpstr>А что случилось?</vt:lpstr>
      <vt:lpstr>Решение -</vt:lpstr>
      <vt:lpstr>Назначение и цели</vt:lpstr>
      <vt:lpstr>Выполненные этапы</vt:lpstr>
      <vt:lpstr>Роли</vt:lpstr>
      <vt:lpstr>Презентация PowerPoint</vt:lpstr>
      <vt:lpstr>Презентация PowerPoint</vt:lpstr>
      <vt:lpstr>Презентация PowerPoint</vt:lpstr>
      <vt:lpstr>Презентация PowerPoint</vt:lpstr>
      <vt:lpstr>Разделы</vt:lpstr>
      <vt:lpstr>Презентация PowerPoint</vt:lpstr>
      <vt:lpstr>Статьи и памятки</vt:lpstr>
      <vt:lpstr>Презентация PowerPoint</vt:lpstr>
      <vt:lpstr>Карты</vt:lpstr>
      <vt:lpstr>Чаты</vt:lpstr>
      <vt:lpstr>Презентация PowerPoint</vt:lpstr>
      <vt:lpstr>Бот</vt:lpstr>
      <vt:lpstr>Перспективы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EcoToday Мобильное приложение</dc:title>
  <cp:lastModifiedBy>Иван Стафеев</cp:lastModifiedBy>
  <cp:revision>34</cp:revision>
  <dcterms:modified xsi:type="dcterms:W3CDTF">2023-12-20T09:59:10Z</dcterms:modified>
</cp:coreProperties>
</file>